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387" r:id="rId4"/>
    <p:sldId id="273" r:id="rId5"/>
    <p:sldId id="272" r:id="rId6"/>
    <p:sldId id="258" r:id="rId7"/>
    <p:sldId id="269" r:id="rId8"/>
    <p:sldId id="270" r:id="rId9"/>
    <p:sldId id="287" r:id="rId10"/>
    <p:sldId id="298" r:id="rId11"/>
    <p:sldId id="299" r:id="rId12"/>
    <p:sldId id="346" r:id="rId13"/>
    <p:sldId id="347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382" r:id="rId28"/>
    <p:sldId id="383" r:id="rId29"/>
    <p:sldId id="384" r:id="rId30"/>
    <p:sldId id="385" r:id="rId31"/>
    <p:sldId id="260" r:id="rId32"/>
    <p:sldId id="339" r:id="rId33"/>
    <p:sldId id="340" r:id="rId34"/>
    <p:sldId id="341" r:id="rId35"/>
    <p:sldId id="284" r:id="rId36"/>
    <p:sldId id="271" r:id="rId37"/>
    <p:sldId id="285" r:id="rId38"/>
    <p:sldId id="345" r:id="rId39"/>
    <p:sldId id="261" r:id="rId40"/>
    <p:sldId id="330" r:id="rId41"/>
    <p:sldId id="331" r:id="rId42"/>
    <p:sldId id="332" r:id="rId43"/>
    <p:sldId id="390" r:id="rId44"/>
    <p:sldId id="388" r:id="rId45"/>
    <p:sldId id="389" r:id="rId46"/>
    <p:sldId id="362" r:id="rId47"/>
    <p:sldId id="363" r:id="rId48"/>
    <p:sldId id="364" r:id="rId49"/>
    <p:sldId id="365" r:id="rId5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73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1A98-FBE3-46BA-83AF-FA8F9BCCFAC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F9ADF-BD37-4051-9300-FA942FA1DE1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665672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Mine 4 niveauer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9ADF-BD37-4051-9300-FA942FA1DE10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9ADF-BD37-4051-9300-FA942FA1DE10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Er dette t-test eller </a:t>
            </a:r>
            <a:r>
              <a:rPr lang="da-DK" dirty="0" err="1" smtClean="0"/>
              <a:t>Wald</a:t>
            </a:r>
            <a:r>
              <a:rPr lang="da-DK" dirty="0" smtClean="0"/>
              <a:t>, og hvad er forskellen?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9ADF-BD37-4051-9300-FA942FA1DE10}" type="slidenum">
              <a:rPr lang="da-DK" smtClean="0"/>
              <a:pPr/>
              <a:t>37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CF0E6-D853-40A3-AC79-A604D850A4D9}" type="datetimeFigureOut">
              <a:rPr lang="da-DK" smtClean="0"/>
              <a:pPr/>
              <a:t>12-09-2025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8CCB8-F158-4A55-9C83-D1D2758C6B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324036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Statistik til videreuddannelse af psykologer - niveau 1 og 2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3100" dirty="0" smtClean="0"/>
              <a:t>Jan </a:t>
            </a:r>
            <a:r>
              <a:rPr lang="da-DK" sz="3100" dirty="0" err="1" smtClean="0"/>
              <a:t>Ivanouw</a:t>
            </a:r>
            <a:r>
              <a:rPr lang="da-DK" sz="3100" dirty="0" smtClean="0"/>
              <a:t/>
            </a:r>
            <a:br>
              <a:rPr lang="da-DK" sz="3100" dirty="0" smtClean="0"/>
            </a:br>
            <a:r>
              <a:rPr lang="da-DK" sz="3100" dirty="0" smtClean="0"/>
              <a:t>Københavns Universitet</a:t>
            </a:r>
            <a:br>
              <a:rPr lang="da-DK" sz="3100" dirty="0" smtClean="0"/>
            </a:br>
            <a:r>
              <a:rPr lang="da-DK" sz="3100" dirty="0" smtClean="0"/>
              <a:t>© 2025</a:t>
            </a:r>
            <a:endParaRPr lang="da-DK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143000"/>
          </a:xfrm>
        </p:spPr>
        <p:txBody>
          <a:bodyPr/>
          <a:lstStyle/>
          <a:p>
            <a:r>
              <a:rPr lang="da-DK" dirty="0" smtClean="0"/>
              <a:t>Niveauer af statistisk analyse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Niveauer af statistisk analyse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484984"/>
          </a:xfrm>
        </p:spPr>
        <p:txBody>
          <a:bodyPr/>
          <a:lstStyle/>
          <a:p>
            <a:pPr>
              <a:buNone/>
            </a:pPr>
            <a:r>
              <a:rPr lang="da-DK" dirty="0" smtClean="0"/>
              <a:t>1. Deskriptiv statistik</a:t>
            </a:r>
          </a:p>
          <a:p>
            <a:pPr>
              <a:buNone/>
            </a:pPr>
            <a:r>
              <a:rPr lang="da-DK" dirty="0" smtClean="0"/>
              <a:t>2. Hypotesetestning af simple sammenhænge</a:t>
            </a:r>
          </a:p>
          <a:p>
            <a:pPr>
              <a:buNone/>
            </a:pPr>
            <a:r>
              <a:rPr lang="da-DK" dirty="0" smtClean="0"/>
              <a:t>3. Regressionsanalyser</a:t>
            </a:r>
          </a:p>
          <a:p>
            <a:pPr>
              <a:buNone/>
            </a:pPr>
            <a:r>
              <a:rPr lang="da-DK" dirty="0" smtClean="0"/>
              <a:t>4. </a:t>
            </a:r>
            <a:r>
              <a:rPr lang="da-DK" dirty="0" err="1" smtClean="0"/>
              <a:t>Pathanalyser</a:t>
            </a:r>
            <a:endParaRPr lang="da-DK" dirty="0" smtClean="0"/>
          </a:p>
          <a:p>
            <a:pPr>
              <a:buNone/>
            </a:pPr>
            <a:r>
              <a:rPr lang="da-DK" dirty="0" smtClean="0"/>
              <a:t>5. Statistik med latente variable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143000"/>
          </a:xfrm>
        </p:spPr>
        <p:txBody>
          <a:bodyPr/>
          <a:lstStyle/>
          <a:p>
            <a:r>
              <a:rPr lang="da-DK" dirty="0" smtClean="0"/>
              <a:t>Niveau 1: Deskriptiv statistik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Deskriptiv statistik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Beskrivende statistik viser data på måder som gør det lettere at få et overblik</a:t>
            </a:r>
          </a:p>
          <a:p>
            <a:r>
              <a:rPr lang="da-DK" dirty="0" smtClean="0"/>
              <a:t>Der vises typisk fordelingsindikatorer</a:t>
            </a:r>
          </a:p>
          <a:p>
            <a:r>
              <a:rPr lang="da-DK" dirty="0" smtClean="0"/>
              <a:t>Ofte vises resultater som grafik</a:t>
            </a:r>
          </a:p>
          <a:p>
            <a:r>
              <a:rPr lang="da-DK" dirty="0" smtClean="0"/>
              <a:t>Almindeligt at ændre måleskalaerne for at gøre dem lettere at forstå og at sammenligne</a:t>
            </a:r>
          </a:p>
          <a:p>
            <a:r>
              <a:rPr lang="da-DK" dirty="0" smtClean="0"/>
              <a:t>En særlig ændring af måleskalaer:</a:t>
            </a:r>
          </a:p>
          <a:p>
            <a:pPr lvl="1"/>
            <a:r>
              <a:rPr lang="da-DK" dirty="0" smtClean="0"/>
              <a:t>Standardisering: gennemsnit 0, </a:t>
            </a:r>
            <a:r>
              <a:rPr lang="da-DK" dirty="0" err="1" smtClean="0"/>
              <a:t>standardafvig</a:t>
            </a:r>
            <a:r>
              <a:rPr lang="da-DK" dirty="0" smtClean="0"/>
              <a:t>. 1</a:t>
            </a:r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da-DK" dirty="0" smtClean="0"/>
              <a:t>Måling (</a:t>
            </a:r>
            <a:r>
              <a:rPr lang="da-DK" dirty="0" err="1" smtClean="0"/>
              <a:t>psykometri</a:t>
            </a:r>
            <a:r>
              <a:rPr lang="da-DK" dirty="0" smtClean="0"/>
              <a:t>) 1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Psykometri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Måling af psykologiske træk, tilstande, holdninger, symptomer, syndromer, diagnoser</a:t>
            </a:r>
          </a:p>
          <a:p>
            <a:r>
              <a:rPr lang="da-DK" dirty="0" smtClean="0"/>
              <a:t>Ofte undersøgelsens svage punkt</a:t>
            </a:r>
          </a:p>
          <a:p>
            <a:r>
              <a:rPr lang="da-DK" dirty="0" smtClean="0"/>
              <a:t>Overses ofte i undersøgelser hvor måleresultater behandles som præcise objektive fund</a:t>
            </a:r>
          </a:p>
          <a:p>
            <a:r>
              <a:rPr lang="da-DK" dirty="0" err="1" smtClean="0"/>
              <a:t>Psykometriske</a:t>
            </a:r>
            <a:r>
              <a:rPr lang="da-DK" dirty="0" smtClean="0"/>
              <a:t> egenskaber af måleredskaber skal undersøges og usikkerhed præciseres</a:t>
            </a:r>
          </a:p>
          <a:p>
            <a:pPr lvl="1"/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Strukturerede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ustrukturerede</a:t>
            </a:r>
            <a:r>
              <a:rPr lang="en-US" dirty="0" smtClean="0"/>
              <a:t> </a:t>
            </a:r>
            <a:r>
              <a:rPr lang="en-US" dirty="0" err="1" smtClean="0"/>
              <a:t>målemetoder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Frie kliniske samtaler føles ofte som om de giver et bedre indtryk af personen – og føles ofte som udtryk for bedre kontakt af patienten</a:t>
            </a:r>
          </a:p>
          <a:p>
            <a:r>
              <a:rPr lang="da-DK" dirty="0" smtClean="0"/>
              <a:t>Frie samtaler er derfor gode til at etablere kontakt, og måske hypoteser om problematik</a:t>
            </a:r>
          </a:p>
          <a:p>
            <a:r>
              <a:rPr lang="da-DK" dirty="0" smtClean="0"/>
              <a:t>Systematiske metoder er imidlertid nødvendige for at give pålidelig information om patientens diagnose og prognose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Strukturerede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ustrukturerede</a:t>
            </a:r>
            <a:r>
              <a:rPr lang="en-US" dirty="0" smtClean="0"/>
              <a:t> </a:t>
            </a:r>
            <a:r>
              <a:rPr lang="en-US" dirty="0" err="1" smtClean="0"/>
              <a:t>målemetoder</a:t>
            </a:r>
            <a:r>
              <a:rPr lang="en-US" dirty="0" smtClean="0"/>
              <a:t> 2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Metaundersøgelse af kliniske versus statistisk forudsigelse (Grove, et al., 2000):</a:t>
            </a:r>
          </a:p>
          <a:p>
            <a:pPr lvl="1"/>
            <a:r>
              <a:rPr lang="da-DK" dirty="0" smtClean="0"/>
              <a:t>50% af tilfældene er den statistiske bedst til at forudsige</a:t>
            </a:r>
          </a:p>
          <a:p>
            <a:pPr lvl="1"/>
            <a:r>
              <a:rPr lang="da-DK" dirty="0" smtClean="0"/>
              <a:t>7% af tilfældene er den kliniske metode bedst til at forudsige</a:t>
            </a:r>
          </a:p>
          <a:p>
            <a:pPr lvl="1"/>
            <a:r>
              <a:rPr lang="da-DK" dirty="0" smtClean="0"/>
              <a:t>45% (?) af tilfældene er de lige gode</a:t>
            </a:r>
          </a:p>
          <a:p>
            <a:r>
              <a:rPr lang="da-DK" dirty="0" smtClean="0"/>
              <a:t>Systematisk metode + usystematisk klinisk interview giver ofte dårligere resultater!</a:t>
            </a:r>
          </a:p>
          <a:p>
            <a:pPr>
              <a:buNone/>
            </a:pPr>
            <a:r>
              <a:rPr lang="da-DK" sz="1900" dirty="0" smtClean="0"/>
              <a:t>(Grove et al. (2000) </a:t>
            </a:r>
            <a:r>
              <a:rPr lang="da-DK" sz="1900" dirty="0" err="1" smtClean="0"/>
              <a:t>Clinical</a:t>
            </a:r>
            <a:r>
              <a:rPr lang="da-DK" sz="1900" dirty="0" smtClean="0"/>
              <a:t> versus </a:t>
            </a:r>
            <a:r>
              <a:rPr lang="da-DK" sz="1900" dirty="0" err="1" smtClean="0"/>
              <a:t>mechanical</a:t>
            </a:r>
            <a:r>
              <a:rPr lang="da-DK" sz="1900" dirty="0" smtClean="0"/>
              <a:t> </a:t>
            </a:r>
            <a:r>
              <a:rPr lang="da-DK" sz="1900" dirty="0" err="1" smtClean="0"/>
              <a:t>prediction</a:t>
            </a:r>
            <a:r>
              <a:rPr lang="da-DK" sz="1900" dirty="0" smtClean="0"/>
              <a:t>: A </a:t>
            </a:r>
            <a:r>
              <a:rPr lang="da-DK" sz="1900" dirty="0" err="1" smtClean="0"/>
              <a:t>metaanalysis</a:t>
            </a:r>
            <a:r>
              <a:rPr lang="da-DK" sz="1900" dirty="0" smtClean="0"/>
              <a:t>. </a:t>
            </a:r>
            <a:r>
              <a:rPr lang="da-DK" sz="1900" i="1" dirty="0" err="1" smtClean="0"/>
              <a:t>Psychological</a:t>
            </a:r>
            <a:r>
              <a:rPr lang="da-DK" sz="1900" i="1" dirty="0" smtClean="0"/>
              <a:t> </a:t>
            </a:r>
            <a:r>
              <a:rPr lang="da-DK" sz="1900" i="1" dirty="0" err="1" smtClean="0"/>
              <a:t>Assessment</a:t>
            </a:r>
            <a:r>
              <a:rPr lang="da-DK" sz="1900" i="1" dirty="0" smtClean="0"/>
              <a:t>, 12</a:t>
            </a:r>
            <a:r>
              <a:rPr lang="da-DK" sz="1900" dirty="0" smtClean="0"/>
              <a:t>(1), 19-30.)</a:t>
            </a:r>
            <a:endParaRPr lang="da-DK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Usystematisk observation - eksempel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err="1" smtClean="0"/>
              <a:t>Pt</a:t>
            </a:r>
            <a:r>
              <a:rPr lang="da-DK" dirty="0" smtClean="0"/>
              <a:t> på lukket afsnit beder om ledsagelse for at komme i kiosken. Adspurgt, er det for at se om der er kommet nyt slik. Får afslag fordi han lige har været i kiosken. </a:t>
            </a:r>
            <a:r>
              <a:rPr lang="da-DK" dirty="0" err="1" smtClean="0"/>
              <a:t>Pt</a:t>
            </a:r>
            <a:r>
              <a:rPr lang="da-DK" dirty="0" smtClean="0"/>
              <a:t> kommer igen 5 min senere og det gentager sig, og 10 min senere igen.</a:t>
            </a:r>
          </a:p>
          <a:p>
            <a:r>
              <a:rPr lang="da-DK" dirty="0" smtClean="0"/>
              <a:t>Kategorisering:</a:t>
            </a:r>
          </a:p>
          <a:p>
            <a:pPr lvl="1"/>
            <a:r>
              <a:rPr lang="da-DK" dirty="0" err="1" smtClean="0"/>
              <a:t>Pt</a:t>
            </a:r>
            <a:r>
              <a:rPr lang="da-DK" dirty="0" smtClean="0"/>
              <a:t> er rastløs </a:t>
            </a:r>
            <a:r>
              <a:rPr lang="da-DK" i="1" dirty="0" smtClean="0"/>
              <a:t>eller</a:t>
            </a:r>
            <a:r>
              <a:rPr lang="da-DK" dirty="0" smtClean="0"/>
              <a:t> </a:t>
            </a:r>
            <a:r>
              <a:rPr lang="da-DK" dirty="0" err="1" smtClean="0"/>
              <a:t>pt</a:t>
            </a:r>
            <a:r>
              <a:rPr lang="da-DK" dirty="0" smtClean="0"/>
              <a:t> har hukommelsesproblemer </a:t>
            </a:r>
            <a:r>
              <a:rPr lang="da-DK" i="1" dirty="0" smtClean="0"/>
              <a:t>eller</a:t>
            </a:r>
            <a:r>
              <a:rPr lang="da-DK" dirty="0" smtClean="0"/>
              <a:t> </a:t>
            </a:r>
            <a:r>
              <a:rPr lang="da-DK" dirty="0" err="1" smtClean="0"/>
              <a:t>pt</a:t>
            </a:r>
            <a:r>
              <a:rPr lang="da-DK" dirty="0" smtClean="0"/>
              <a:t> er konfliktsøgende</a:t>
            </a:r>
          </a:p>
          <a:p>
            <a:pPr lvl="1"/>
            <a:r>
              <a:rPr lang="da-DK" dirty="0" smtClean="0"/>
              <a:t>I let grad </a:t>
            </a:r>
            <a:r>
              <a:rPr lang="da-DK" i="1" dirty="0" smtClean="0"/>
              <a:t>eller</a:t>
            </a:r>
            <a:r>
              <a:rPr lang="da-DK" dirty="0" smtClean="0"/>
              <a:t> moderat </a:t>
            </a:r>
            <a:r>
              <a:rPr lang="da-DK" i="1" dirty="0" smtClean="0"/>
              <a:t>eller</a:t>
            </a:r>
            <a:r>
              <a:rPr lang="da-DK" dirty="0" smtClean="0"/>
              <a:t> i svær grad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Strukturerede målemetoder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Selvvurderingsskemaer</a:t>
            </a:r>
          </a:p>
          <a:p>
            <a:r>
              <a:rPr lang="da-DK" dirty="0" smtClean="0"/>
              <a:t>Struktureret interview</a:t>
            </a:r>
          </a:p>
          <a:p>
            <a:r>
              <a:rPr lang="da-DK" dirty="0" err="1" smtClean="0"/>
              <a:t>Observatørrating</a:t>
            </a:r>
            <a:endParaRPr lang="da-DK" dirty="0" smtClean="0"/>
          </a:p>
          <a:p>
            <a:r>
              <a:rPr lang="da-DK" dirty="0" smtClean="0"/>
              <a:t>Performancebaserede kognitive tests (WAIS) </a:t>
            </a:r>
          </a:p>
          <a:p>
            <a:r>
              <a:rPr lang="da-DK" dirty="0" smtClean="0"/>
              <a:t>Performancebaserede personlighedstests (</a:t>
            </a:r>
            <a:r>
              <a:rPr lang="da-DK" dirty="0" err="1" smtClean="0"/>
              <a:t>Rorschach</a:t>
            </a:r>
            <a:r>
              <a:rPr lang="da-DK" dirty="0" smtClean="0"/>
              <a:t>)</a:t>
            </a:r>
          </a:p>
          <a:p>
            <a:pPr lvl="1"/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1143000"/>
          </a:xfrm>
        </p:spPr>
        <p:txBody>
          <a:bodyPr>
            <a:normAutofit/>
          </a:bodyPr>
          <a:lstStyle/>
          <a:p>
            <a:r>
              <a:rPr lang="da-DK" dirty="0" smtClean="0"/>
              <a:t>Formål med statistik for psykologer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Strukturerede målemetoder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Præeksisterende metoder</a:t>
            </a:r>
          </a:p>
          <a:p>
            <a:r>
              <a:rPr lang="da-DK" dirty="0" smtClean="0"/>
              <a:t>Forskerens/klinikerens husflid (selvudviklede skemaer, observationssystemer)</a:t>
            </a:r>
          </a:p>
          <a:p>
            <a:r>
              <a:rPr lang="da-DK" dirty="0" smtClean="0"/>
              <a:t>Ofte erkendes forskerens selvudviklede metoder ikke som målemetode der kræver </a:t>
            </a:r>
            <a:r>
              <a:rPr lang="da-DK" dirty="0" err="1" smtClean="0"/>
              <a:t>psykometrisk</a:t>
            </a:r>
            <a:r>
              <a:rPr lang="da-DK" dirty="0" smtClean="0"/>
              <a:t> evaluering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Selvvurderingsskemaer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Eksempel: BDI</a:t>
            </a:r>
          </a:p>
          <a:p>
            <a:r>
              <a:rPr lang="da-DK" dirty="0" smtClean="0"/>
              <a:t>Personen læser udsagn og skal markere grad af enighed eller hyppighed på skala</a:t>
            </a:r>
          </a:p>
          <a:p>
            <a:r>
              <a:rPr lang="da-DK" dirty="0" smtClean="0"/>
              <a:t>Skalaen kan være forankret på forskellige måder</a:t>
            </a:r>
          </a:p>
          <a:p>
            <a:r>
              <a:rPr lang="da-DK" dirty="0" smtClean="0"/>
              <a:t>Metoden forudsætter at personen kan forstå opgaven og udsagnene</a:t>
            </a:r>
          </a:p>
          <a:p>
            <a:r>
              <a:rPr lang="da-DK" dirty="0" smtClean="0"/>
              <a:t>Metoden forudsætter en åben og oprigtig testindstilling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Selvvurderingsskema: 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Personen læser spørgsmål/item</a:t>
            </a:r>
          </a:p>
          <a:p>
            <a:r>
              <a:rPr lang="da-DK" dirty="0" smtClean="0"/>
              <a:t>Den indre proces – alternative muligheder:</a:t>
            </a:r>
          </a:p>
          <a:p>
            <a:pPr lvl="1"/>
            <a:r>
              <a:rPr lang="da-DK" dirty="0" smtClean="0"/>
              <a:t>A. Prøver at huske begivenheder, prøver at huske egne reaktioner, kategoriserer dem, vurderer omfanget i løbet af perioden der spørges til</a:t>
            </a:r>
          </a:p>
          <a:p>
            <a:pPr lvl="1"/>
            <a:r>
              <a:rPr lang="da-DK" dirty="0" smtClean="0"/>
              <a:t>B. Svarer ud fra en fornemmelse lige nu</a:t>
            </a:r>
          </a:p>
          <a:p>
            <a:pPr lvl="1"/>
            <a:r>
              <a:rPr lang="da-DK" dirty="0" smtClean="0"/>
              <a:t>C. Husker egne tidligere svar på spørgsmålet og gentager det</a:t>
            </a:r>
          </a:p>
          <a:p>
            <a:r>
              <a:rPr lang="da-DK" dirty="0" smtClean="0"/>
              <a:t>Personen anvender </a:t>
            </a:r>
            <a:r>
              <a:rPr lang="da-DK" dirty="0" err="1" smtClean="0"/>
              <a:t>vurderingsskalen</a:t>
            </a:r>
            <a:r>
              <a:rPr lang="da-DK" dirty="0" smtClean="0"/>
              <a:t> på egen måde</a:t>
            </a:r>
          </a:p>
          <a:p>
            <a:r>
              <a:rPr lang="da-DK" dirty="0" smtClean="0"/>
              <a:t>Skalaen omsættes til tal – </a:t>
            </a:r>
            <a:r>
              <a:rPr lang="da-DK" dirty="0" err="1" smtClean="0"/>
              <a:t>evt</a:t>
            </a:r>
            <a:r>
              <a:rPr lang="da-DK" dirty="0" smtClean="0"/>
              <a:t> </a:t>
            </a:r>
            <a:r>
              <a:rPr lang="da-DK" dirty="0" err="1" smtClean="0"/>
              <a:t>dikotomisering</a:t>
            </a:r>
            <a:endParaRPr lang="da-DK" dirty="0" smtClean="0"/>
          </a:p>
          <a:p>
            <a:r>
              <a:rPr lang="da-DK" dirty="0" smtClean="0"/>
              <a:t>Metoden forudsætter ikke undersøgerens vurdering, men personens egne vurderingskriterier kendes ikke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Struktureret observation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Eksempel: Hamilton Ham-17</a:t>
            </a:r>
          </a:p>
          <a:p>
            <a:r>
              <a:rPr lang="da-DK" dirty="0" smtClean="0"/>
              <a:t>Metoden forudsætter at personen fremviser den karakteristiske adfærd som skal vurderes</a:t>
            </a:r>
          </a:p>
          <a:p>
            <a:r>
              <a:rPr lang="da-DK" dirty="0" smtClean="0"/>
              <a:t>Testindstillingen afgør i hvor høj grad personen kan og vil dette</a:t>
            </a:r>
          </a:p>
          <a:p>
            <a:r>
              <a:rPr lang="da-DK" dirty="0" smtClean="0"/>
              <a:t>Metoden forudsætter at observatøren bemærker de væsentlige dele af adfærden og kan kategorisere denne pålideligt (</a:t>
            </a:r>
            <a:r>
              <a:rPr lang="da-DK" dirty="0" err="1" smtClean="0"/>
              <a:t>reliabelt</a:t>
            </a:r>
            <a:r>
              <a:rPr lang="da-DK" dirty="0" smtClean="0"/>
              <a:t>)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Performancebaseret kognitiv test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Eksempel: WAIS</a:t>
            </a:r>
          </a:p>
          <a:p>
            <a:r>
              <a:rPr lang="da-DK" dirty="0" smtClean="0"/>
              <a:t>Personen svarer på omtankespørgsmål, konstruerer figur, lægger puslespil mv.</a:t>
            </a:r>
          </a:p>
          <a:p>
            <a:r>
              <a:rPr lang="da-DK" dirty="0" smtClean="0"/>
              <a:t>Løsningen vurderes af undersøgeren</a:t>
            </a:r>
          </a:p>
          <a:p>
            <a:r>
              <a:rPr lang="da-DK" dirty="0" smtClean="0"/>
              <a:t>Metoden forudsætter accept af opgaven hos personen</a:t>
            </a:r>
          </a:p>
          <a:p>
            <a:r>
              <a:rPr lang="da-DK" dirty="0" smtClean="0"/>
              <a:t>Metoden forudsætter at undersøgeren kan vurdere præstationen </a:t>
            </a:r>
            <a:r>
              <a:rPr lang="da-DK" dirty="0" err="1" smtClean="0"/>
              <a:t>reliabelt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Ikke-performancebaseret kognitiv test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Eksempel: </a:t>
            </a:r>
            <a:r>
              <a:rPr lang="da-DK" dirty="0" err="1" smtClean="0"/>
              <a:t>Raven</a:t>
            </a:r>
            <a:endParaRPr lang="da-DK" dirty="0" smtClean="0"/>
          </a:p>
          <a:p>
            <a:r>
              <a:rPr lang="da-DK" dirty="0" smtClean="0"/>
              <a:t>Personen skal vælge den manglende 9ende brik i en struktur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Performancebaseret personlighedstest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Eksempel: </a:t>
            </a:r>
            <a:r>
              <a:rPr lang="da-DK" dirty="0" err="1" smtClean="0"/>
              <a:t>Rorschach</a:t>
            </a:r>
            <a:endParaRPr lang="da-DK" dirty="0" smtClean="0"/>
          </a:p>
          <a:p>
            <a:r>
              <a:rPr lang="da-DK" dirty="0" smtClean="0"/>
              <a:t>Den indre proces: </a:t>
            </a:r>
          </a:p>
          <a:p>
            <a:pPr lvl="1"/>
            <a:r>
              <a:rPr lang="da-DK" dirty="0" smtClean="0"/>
              <a:t>1. Forskellige mulige perceptioner dukker op, </a:t>
            </a:r>
          </a:p>
          <a:p>
            <a:pPr lvl="1"/>
            <a:r>
              <a:rPr lang="da-DK" dirty="0" smtClean="0"/>
              <a:t>2. De sorterers efter; </a:t>
            </a:r>
          </a:p>
          <a:p>
            <a:pPr lvl="2"/>
            <a:r>
              <a:rPr lang="da-DK" dirty="0" smtClean="0"/>
              <a:t>hvor godt de ligner</a:t>
            </a:r>
          </a:p>
          <a:p>
            <a:pPr lvl="2"/>
            <a:r>
              <a:rPr lang="da-DK" dirty="0" smtClean="0"/>
              <a:t>Hvor relevante de føles</a:t>
            </a:r>
          </a:p>
          <a:p>
            <a:pPr lvl="2"/>
            <a:r>
              <a:rPr lang="da-DK" dirty="0" smtClean="0"/>
              <a:t>Hvad man synes man kan sige</a:t>
            </a:r>
          </a:p>
          <a:p>
            <a:pPr lvl="2"/>
            <a:r>
              <a:rPr lang="da-DK" dirty="0" smtClean="0"/>
              <a:t>Andet</a:t>
            </a:r>
          </a:p>
          <a:p>
            <a:pPr lvl="1"/>
            <a:r>
              <a:rPr lang="da-DK" dirty="0" smtClean="0"/>
              <a:t>3. Et svar afgives</a:t>
            </a:r>
          </a:p>
          <a:p>
            <a:r>
              <a:rPr lang="da-DK" dirty="0" smtClean="0"/>
              <a:t>Kodning af svar</a:t>
            </a:r>
          </a:p>
          <a:p>
            <a:r>
              <a:rPr lang="da-DK" dirty="0" smtClean="0"/>
              <a:t>Talmæssig opgørelse af koderne</a:t>
            </a:r>
          </a:p>
          <a:p>
            <a:r>
              <a:rPr lang="da-DK" dirty="0" err="1" smtClean="0"/>
              <a:t>Evt</a:t>
            </a:r>
            <a:r>
              <a:rPr lang="da-DK" dirty="0" smtClean="0"/>
              <a:t> tematisk analyse af svarindhold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/>
          <a:lstStyle/>
          <a:p>
            <a:r>
              <a:rPr lang="da-DK" dirty="0" smtClean="0"/>
              <a:t>Testindstilling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Testindstilling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Personens holdning til at blive testet kan have stor betydning for resultaterne</a:t>
            </a:r>
          </a:p>
          <a:p>
            <a:r>
              <a:rPr lang="da-DK" dirty="0" smtClean="0"/>
              <a:t>Der findes ubevidst testindstilling, eksempelvis som en personlig tendens til at overdrive eller underdrive egne problemer</a:t>
            </a:r>
          </a:p>
          <a:p>
            <a:r>
              <a:rPr lang="da-DK" dirty="0" smtClean="0"/>
              <a:t>Der findes bevidst testindstilling så personen med vilje viser sine værste sider (for at få behandling) eller sine bedste sider (til brug for </a:t>
            </a:r>
            <a:r>
              <a:rPr lang="da-DK" dirty="0" err="1" smtClean="0"/>
              <a:t>sundhedsattast</a:t>
            </a:r>
            <a:r>
              <a:rPr lang="da-DK" dirty="0" smtClean="0"/>
              <a:t> til forsikring)</a:t>
            </a:r>
          </a:p>
          <a:p>
            <a:r>
              <a:rPr lang="da-DK" dirty="0" smtClean="0"/>
              <a:t>Nogle tests indeholder skalaer til undersøgelse af dette</a:t>
            </a:r>
          </a:p>
          <a:p>
            <a:r>
              <a:rPr lang="da-DK" dirty="0" smtClean="0"/>
              <a:t>Forholdet bør altid medtænkes ved psykologiske tests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Forskellig testindstilling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Forskellige undersøgelsesmetoder kan fremkalde forskellige testindstillinger</a:t>
            </a:r>
          </a:p>
          <a:p>
            <a:pPr lvl="1"/>
            <a:r>
              <a:rPr lang="da-DK" dirty="0" smtClean="0"/>
              <a:t>Eksempelvis er nogle personer mere åbne i et interview en i en selvvurderingstest, for andre er det omvendt</a:t>
            </a:r>
          </a:p>
          <a:p>
            <a:r>
              <a:rPr lang="da-DK" dirty="0" smtClean="0"/>
              <a:t>Når to typer af metoder giver forskellige resultater, f.eks. </a:t>
            </a:r>
            <a:r>
              <a:rPr lang="da-DK" dirty="0" err="1" smtClean="0"/>
              <a:t>Rorschach</a:t>
            </a:r>
            <a:r>
              <a:rPr lang="da-DK" dirty="0" smtClean="0"/>
              <a:t> og en selvvurderingstest, kan det give vigtig information</a:t>
            </a:r>
          </a:p>
          <a:p>
            <a:r>
              <a:rPr lang="da-DK" dirty="0" smtClean="0"/>
              <a:t>Generelt er der større validitet ved kliniske undersøgelser af enkeltpersoner når der samtidig anvendes metoder af forskellige typer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Formål med statistik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Det psykologiske fagområde udvikler sig hele tiden</a:t>
            </a:r>
          </a:p>
          <a:p>
            <a:pPr lvl="1"/>
            <a:r>
              <a:rPr lang="da-DK" dirty="0" smtClean="0"/>
              <a:t>Der opstår hele tiden holdninger, ideer og teorier</a:t>
            </a:r>
          </a:p>
          <a:p>
            <a:pPr lvl="1"/>
            <a:r>
              <a:rPr lang="da-DK" dirty="0" smtClean="0"/>
              <a:t>Disse løsere tanker skal nødvendigvis undersøges forskningsmæssigt for at kunne gælde for pålidelig psykologisk viden</a:t>
            </a:r>
          </a:p>
          <a:p>
            <a:r>
              <a:rPr lang="da-DK" dirty="0" smtClean="0"/>
              <a:t>At kunne forstå og vurdere psykologisk forskning</a:t>
            </a:r>
          </a:p>
          <a:p>
            <a:r>
              <a:rPr lang="da-DK" dirty="0" smtClean="0"/>
              <a:t>At have basalt grundlag for selv at medvirke til undersøgelser og forskning</a:t>
            </a:r>
          </a:p>
          <a:p>
            <a:pPr lvl="1"/>
            <a:r>
              <a:rPr lang="da-DK" dirty="0" smtClean="0"/>
              <a:t>Også psykologer der ikke er forskere, samler ofte erfaringer fra egen praksis som kan systematiseres</a:t>
            </a:r>
          </a:p>
          <a:p>
            <a:pPr lvl="1"/>
            <a:r>
              <a:rPr lang="da-DK" dirty="0" smtClean="0"/>
              <a:t>Psykologer bliver ofte bedt om at hjælpe forskere med dataindsamling</a:t>
            </a:r>
            <a:endParaRPr lang="da-DK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Metodevarians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Testindstilling er en af faktorerne der indgår i metodevarians</a:t>
            </a:r>
          </a:p>
          <a:p>
            <a:r>
              <a:rPr lang="da-DK" dirty="0" smtClean="0"/>
              <a:t>Metodevarians = den variation i data der ikke handler om det fagligt interessante, men som er forårsaget af målemetoden i sig selv</a:t>
            </a:r>
          </a:p>
          <a:p>
            <a:r>
              <a:rPr lang="da-DK" dirty="0" smtClean="0"/>
              <a:t>Fælles metodevarians som fejlkilde:</a:t>
            </a:r>
          </a:p>
          <a:p>
            <a:pPr lvl="1"/>
            <a:r>
              <a:rPr lang="da-DK" dirty="0" smtClean="0"/>
              <a:t>Når en </a:t>
            </a:r>
            <a:r>
              <a:rPr lang="da-DK" dirty="0" err="1" smtClean="0"/>
              <a:t>undersøglse</a:t>
            </a:r>
            <a:r>
              <a:rPr lang="da-DK" dirty="0" smtClean="0"/>
              <a:t> har forskellige målinger med samme metode, giver den fælles metodevarians ofte en overdreven korrelation mellem resultaterne </a:t>
            </a:r>
          </a:p>
          <a:p>
            <a:r>
              <a:rPr lang="da-DK" dirty="0" smtClean="0"/>
              <a:t>Analyse med latente variable kan kompensere for fælles metodevarians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29600" cy="1143000"/>
          </a:xfrm>
        </p:spPr>
        <p:txBody>
          <a:bodyPr/>
          <a:lstStyle/>
          <a:p>
            <a:r>
              <a:rPr lang="da-DK" dirty="0" smtClean="0"/>
              <a:t>Niveau 2: Hypotesetestning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Hypotesetestning 1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En faglig hypotese handler om at der findes en sammenhæng mellem nogle variable, eller en forskel mellem nogle grupper</a:t>
            </a:r>
          </a:p>
          <a:p>
            <a:r>
              <a:rPr lang="da-DK" dirty="0" smtClean="0"/>
              <a:t>Man vil altid finde en vis størrelse når man sammenligner variable. Det er uhyre sjældent at finde en effekt på nøjagtigt 0</a:t>
            </a:r>
          </a:p>
          <a:p>
            <a:r>
              <a:rPr lang="da-DK" dirty="0" smtClean="0"/>
              <a:t>Ofte bruger man et ’øjemål’ når man vurderer om effekten er tilstrækkelig stor til at det er af betydning</a:t>
            </a:r>
          </a:p>
          <a:p>
            <a:r>
              <a:rPr lang="da-DK" dirty="0" smtClean="0"/>
              <a:t>Som regel er ’øjemålet’ misvisende. Statistikken kan  derimod fortælle nøjagtigt hvor sikkert det er at der faktisk er en effekt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Hypotesetestning 2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Procedure ved statistisk hypotesetestning</a:t>
            </a:r>
          </a:p>
          <a:p>
            <a:r>
              <a:rPr lang="da-DK" dirty="0" smtClean="0"/>
              <a:t>Man formulerer </a:t>
            </a:r>
            <a:r>
              <a:rPr lang="da-DK" dirty="0" err="1" smtClean="0"/>
              <a:t>nulhypotesen</a:t>
            </a:r>
            <a:r>
              <a:rPr lang="da-DK" dirty="0" smtClean="0"/>
              <a:t> at der </a:t>
            </a:r>
            <a:r>
              <a:rPr lang="da-DK" i="1" dirty="0" smtClean="0"/>
              <a:t>ikke</a:t>
            </a:r>
            <a:r>
              <a:rPr lang="da-DK" dirty="0" smtClean="0"/>
              <a:t> er nogen effekt</a:t>
            </a:r>
          </a:p>
          <a:p>
            <a:r>
              <a:rPr lang="da-DK" dirty="0" smtClean="0"/>
              <a:t>Man beregner en </a:t>
            </a:r>
            <a:r>
              <a:rPr lang="da-DK" i="1" dirty="0" smtClean="0"/>
              <a:t>teststørrelse </a:t>
            </a:r>
            <a:r>
              <a:rPr lang="da-DK" dirty="0" smtClean="0"/>
              <a:t>som ved at sammenligne med en teoretisk fordeling kan fortælle hvor stor sandsynligheden er for ingen effekt</a:t>
            </a:r>
          </a:p>
          <a:p>
            <a:r>
              <a:rPr lang="da-DK" dirty="0" smtClean="0"/>
              <a:t>Hvis denne sandsynlighed er meget lille, regner man der for usandsynligt at der </a:t>
            </a:r>
            <a:r>
              <a:rPr lang="da-DK" i="1" dirty="0" smtClean="0"/>
              <a:t>ikke</a:t>
            </a:r>
            <a:r>
              <a:rPr lang="da-DK" dirty="0" smtClean="0"/>
              <a:t> er en effekt. Altså </a:t>
            </a:r>
            <a:r>
              <a:rPr lang="da-DK" i="1" dirty="0" smtClean="0"/>
              <a:t>er</a:t>
            </a:r>
            <a:r>
              <a:rPr lang="da-DK" dirty="0" smtClean="0"/>
              <a:t> der i så tilfælde en effekt</a:t>
            </a:r>
            <a:endParaRPr lang="da-DK" i="1" dirty="0" smtClean="0"/>
          </a:p>
          <a:p>
            <a:pPr>
              <a:buNone/>
            </a:pPr>
            <a:endParaRPr lang="da-DK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Hypotesetestning 3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Sandsynligheden for at der ikke er nogen effekt (altså at </a:t>
            </a:r>
            <a:r>
              <a:rPr lang="da-DK" dirty="0" err="1" smtClean="0"/>
              <a:t>nulhypotesen</a:t>
            </a:r>
            <a:r>
              <a:rPr lang="da-DK" dirty="0" smtClean="0"/>
              <a:t> er rigtig) kaldes p</a:t>
            </a:r>
          </a:p>
          <a:p>
            <a:r>
              <a:rPr lang="da-DK" dirty="0" smtClean="0"/>
              <a:t>Hvis p er mindre end et bestemt kriterium, regnes </a:t>
            </a:r>
            <a:r>
              <a:rPr lang="da-DK" dirty="0" err="1" smtClean="0"/>
              <a:t>nulhypotesen</a:t>
            </a:r>
            <a:r>
              <a:rPr lang="da-DK" dirty="0" smtClean="0"/>
              <a:t> for afkræftet</a:t>
            </a:r>
          </a:p>
          <a:p>
            <a:r>
              <a:rPr lang="da-DK" dirty="0" smtClean="0"/>
              <a:t>Typiske kriterier er p &lt; 0.05 eller p &lt; 0.01</a:t>
            </a:r>
          </a:p>
          <a:p>
            <a:r>
              <a:rPr lang="da-DK" dirty="0" smtClean="0"/>
              <a:t>Hvilken statistiske teststørrelse  der anvendes afhænger af situationen (eks. t-test, F-test, </a:t>
            </a:r>
            <a:r>
              <a:rPr lang="da-DK" dirty="0" err="1" smtClean="0"/>
              <a:t>Ki-i-anden</a:t>
            </a:r>
            <a:r>
              <a:rPr lang="da-DK" dirty="0" smtClean="0"/>
              <a:t> test)</a:t>
            </a:r>
          </a:p>
          <a:p>
            <a:r>
              <a:rPr lang="da-DK" dirty="0" smtClean="0"/>
              <a:t>p-værdien fortæller hvor sikkert det er at der (ikke) er en effekt, men fortæller ikke hvor stor denne effekt er. En meget lille p-værdi betyder ikke at effekten er stor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Nogle eksempler på teststørrelser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err="1" smtClean="0"/>
              <a:t>Parametriske</a:t>
            </a:r>
            <a:r>
              <a:rPr lang="da-DK" dirty="0" smtClean="0"/>
              <a:t> tests (bruger parametrene fra normalfordelingen)</a:t>
            </a:r>
          </a:p>
          <a:p>
            <a:pPr lvl="1"/>
            <a:r>
              <a:rPr lang="da-DK" dirty="0" smtClean="0"/>
              <a:t>t-test</a:t>
            </a:r>
          </a:p>
          <a:p>
            <a:pPr lvl="1"/>
            <a:r>
              <a:rPr lang="da-DK" dirty="0" smtClean="0"/>
              <a:t>F-test</a:t>
            </a:r>
          </a:p>
          <a:p>
            <a:r>
              <a:rPr lang="da-DK" dirty="0" err="1" smtClean="0"/>
              <a:t>Ikke-parametriske</a:t>
            </a:r>
            <a:r>
              <a:rPr lang="da-DK" dirty="0" smtClean="0"/>
              <a:t> tests (bruger ikke parametre fra teoretiske fordelinger, men kombinatorik og  rangorden)</a:t>
            </a:r>
          </a:p>
          <a:p>
            <a:pPr lvl="1"/>
            <a:r>
              <a:rPr lang="da-DK" dirty="0" err="1" smtClean="0"/>
              <a:t>Mann-Whitney</a:t>
            </a:r>
            <a:endParaRPr lang="da-DK" dirty="0" smtClean="0"/>
          </a:p>
          <a:p>
            <a:pPr lvl="1"/>
            <a:r>
              <a:rPr lang="da-DK" dirty="0" err="1" smtClean="0"/>
              <a:t>Wilcoxon</a:t>
            </a:r>
            <a:endParaRPr lang="da-DK" dirty="0" smtClean="0"/>
          </a:p>
          <a:p>
            <a:pPr lvl="1"/>
            <a:r>
              <a:rPr lang="da-DK" dirty="0" err="1" smtClean="0"/>
              <a:t>McNemar</a:t>
            </a:r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Forskel på to fordelinger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Forskel i gennemsnit mellem to fordelinger:</a:t>
            </a:r>
          </a:p>
          <a:p>
            <a:r>
              <a:rPr lang="da-DK" dirty="0" smtClean="0"/>
              <a:t>t udregnes som differensen mellem de to fordelingers gennemsnit, divideret med en slags gennemsnit af de to standardafvigelser, set i forhold til samplestørrelsen (SE)</a:t>
            </a:r>
          </a:p>
          <a:p>
            <a:r>
              <a:rPr lang="da-DK" dirty="0" smtClean="0"/>
              <a:t>Til en bestemt t-værdi svarer (afhængigt af samplestørrelsen) en bestemt p-værdi</a:t>
            </a:r>
          </a:p>
          <a:p>
            <a:r>
              <a:rPr lang="da-DK" dirty="0" smtClean="0"/>
              <a:t>p-værdien fortæller hvor (u)sandsynligt resultatet er hvis den var tilfældig</a:t>
            </a:r>
          </a:p>
          <a:p>
            <a:r>
              <a:rPr lang="da-DK" dirty="0" smtClean="0"/>
              <a:t>Hvis den viser sig at være meget usandsynlig, er det nok ikke en tilfældig forskel, men en ikke-tilfældig (signifikant) forskel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t-test mere generelt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En værdi divideret med sin standardfejl (SE)</a:t>
            </a:r>
          </a:p>
          <a:p>
            <a:pPr lvl="1"/>
            <a:r>
              <a:rPr lang="da-DK" dirty="0" smtClean="0"/>
              <a:t>Test af forskelle </a:t>
            </a:r>
            <a:r>
              <a:rPr lang="da-DK" smtClean="0"/>
              <a:t>mellem gennemsnit, uparret t-test</a:t>
            </a:r>
            <a:endParaRPr lang="da-DK" dirty="0" smtClean="0"/>
          </a:p>
          <a:p>
            <a:pPr lvl="1"/>
            <a:r>
              <a:rPr lang="da-DK" dirty="0" smtClean="0"/>
              <a:t>Test af størrelsen af denne differens (parret t-test)</a:t>
            </a:r>
          </a:p>
          <a:p>
            <a:pPr lvl="1"/>
            <a:r>
              <a:rPr lang="da-DK" dirty="0" smtClean="0"/>
              <a:t>Test af størrelse af regressionskoefficienter*</a:t>
            </a:r>
          </a:p>
          <a:p>
            <a:pPr lvl="1"/>
            <a:r>
              <a:rPr lang="da-DK" dirty="0" smtClean="0"/>
              <a:t>Test af størrelse af </a:t>
            </a:r>
            <a:r>
              <a:rPr lang="da-DK" dirty="0" err="1" smtClean="0"/>
              <a:t>loadings</a:t>
            </a:r>
            <a:r>
              <a:rPr lang="da-DK" dirty="0" smtClean="0"/>
              <a:t> i CFA (se senere)</a:t>
            </a:r>
          </a:p>
          <a:p>
            <a:pPr lvl="1">
              <a:buNone/>
            </a:pPr>
            <a:endParaRPr lang="da-DK" dirty="0" smtClean="0"/>
          </a:p>
          <a:p>
            <a:pPr lvl="1">
              <a:buNone/>
            </a:pPr>
            <a:r>
              <a:rPr lang="da-DK" sz="2000" dirty="0" smtClean="0"/>
              <a:t>*Test af regressionskoefficienter viser kun om de er større end 0, og det er de meget tit – det meste hænger sammen med det meste andet – derfor er det regel ikke vigtigt om en korrelationskoefficient er  statistisk signifikant</a:t>
            </a:r>
            <a:endParaRPr lang="da-D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Eksempel: Sammenhæng mellem to variable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Sammenhængen udtrykkes som korrelationskoefficienten</a:t>
            </a:r>
          </a:p>
          <a:p>
            <a:r>
              <a:rPr lang="da-DK" dirty="0" smtClean="0"/>
              <a:t>En perfekt positiv sammenhæng giver en korrelationskoefficient på +1, en negativ -1</a:t>
            </a:r>
          </a:p>
          <a:p>
            <a:r>
              <a:rPr lang="da-DK" dirty="0" smtClean="0"/>
              <a:t>Den almindeligt anvendte hedder </a:t>
            </a:r>
            <a:r>
              <a:rPr lang="da-DK" dirty="0" err="1" smtClean="0"/>
              <a:t>Pearsons</a:t>
            </a:r>
            <a:r>
              <a:rPr lang="da-DK" dirty="0" smtClean="0"/>
              <a:t> </a:t>
            </a:r>
            <a:r>
              <a:rPr lang="da-DK" dirty="0" smtClean="0"/>
              <a:t>korrelationskoefficient. Den forudsætter kontinuert måleskala</a:t>
            </a:r>
          </a:p>
          <a:p>
            <a:r>
              <a:rPr lang="da-DK" dirty="0" smtClean="0"/>
              <a:t>Der findes korrelationskoefficienter som kan bruges på mindre gode skalaer. </a:t>
            </a:r>
            <a:r>
              <a:rPr lang="da-DK" dirty="0" err="1" smtClean="0"/>
              <a:t>Spearmans</a:t>
            </a:r>
            <a:r>
              <a:rPr lang="da-DK" dirty="0" smtClean="0"/>
              <a:t> korrelationskoefficient bruger rangorden fra skalaerne</a:t>
            </a:r>
          </a:p>
          <a:p>
            <a:r>
              <a:rPr lang="da-DK" dirty="0" smtClean="0"/>
              <a:t>Signifikanstest for korrelationskoefficienter undersøger typisk om de er større end 0 – ikke meget oplysende</a:t>
            </a:r>
          </a:p>
          <a:p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143000"/>
          </a:xfrm>
        </p:spPr>
        <p:txBody>
          <a:bodyPr/>
          <a:lstStyle/>
          <a:p>
            <a:r>
              <a:rPr lang="da-DK" dirty="0" smtClean="0"/>
              <a:t>Effektstørrelser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At forklare statistik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Den matematiske metode</a:t>
            </a:r>
          </a:p>
          <a:p>
            <a:pPr lvl="1"/>
            <a:r>
              <a:rPr lang="da-DK" dirty="0" smtClean="0"/>
              <a:t>Forklaringerne er korte og præcise, og består meget af formler (og henvender sig typisk til forskere)</a:t>
            </a:r>
          </a:p>
          <a:p>
            <a:r>
              <a:rPr lang="da-DK" dirty="0" smtClean="0"/>
              <a:t>Ikke-matematisk krævende metoder </a:t>
            </a:r>
          </a:p>
          <a:p>
            <a:pPr lvl="1"/>
            <a:r>
              <a:rPr lang="da-DK" dirty="0" smtClean="0"/>
              <a:t>To variationer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Kritik af hypotesetestning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Traditionelt undersøges alle lovmæssigheder med en statistisk test som enten viser en statistisk signifikant effekt, eller ikke (baseret på p-værdi)</a:t>
            </a:r>
          </a:p>
          <a:p>
            <a:r>
              <a:rPr lang="da-DK" dirty="0" smtClean="0"/>
              <a:t>Imidlertid er p-værdien afhængig af samplestørrelsen, og derfor er statistisk signifikans ikke altid tilstrækkelig beskrivelse</a:t>
            </a:r>
          </a:p>
          <a:p>
            <a:r>
              <a:rPr lang="da-DK" dirty="0" smtClean="0"/>
              <a:t>Effektstørrelse er vigtig som supplement til hypotesetestning</a:t>
            </a:r>
          </a:p>
          <a:p>
            <a:r>
              <a:rPr lang="da-DK" dirty="0" smtClean="0"/>
              <a:t>Effektstørrelse er uafhængig af samplestørrelse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Forskellige effektstørrelser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Forskel mellem gennemsnit i to grupper:</a:t>
            </a:r>
          </a:p>
          <a:p>
            <a:pPr lvl="1"/>
            <a:r>
              <a:rPr lang="da-DK" dirty="0" err="1" smtClean="0"/>
              <a:t>Cohen’s</a:t>
            </a:r>
            <a:r>
              <a:rPr lang="da-DK" dirty="0" smtClean="0"/>
              <a:t> d</a:t>
            </a:r>
          </a:p>
          <a:p>
            <a:pPr lvl="2"/>
            <a:r>
              <a:rPr lang="da-DK" dirty="0" smtClean="0"/>
              <a:t>Standard i psykologisk forskning:</a:t>
            </a:r>
          </a:p>
          <a:p>
            <a:pPr lvl="2"/>
            <a:r>
              <a:rPr lang="da-DK" dirty="0" smtClean="0"/>
              <a:t>0.20 lille effekt</a:t>
            </a:r>
          </a:p>
          <a:p>
            <a:pPr lvl="2"/>
            <a:r>
              <a:rPr lang="da-DK" dirty="0" smtClean="0"/>
              <a:t>0.50 mellemstor effekt</a:t>
            </a:r>
          </a:p>
          <a:p>
            <a:pPr lvl="2"/>
            <a:r>
              <a:rPr lang="da-DK" dirty="0" smtClean="0"/>
              <a:t>0.80 stor effekt</a:t>
            </a:r>
          </a:p>
          <a:p>
            <a:r>
              <a:rPr lang="da-DK" dirty="0" smtClean="0"/>
              <a:t>Sammenhæng mellem to variable:</a:t>
            </a:r>
          </a:p>
          <a:p>
            <a:pPr lvl="1"/>
            <a:r>
              <a:rPr lang="da-DK" dirty="0" smtClean="0"/>
              <a:t>Korrelationskoefficienten</a:t>
            </a:r>
          </a:p>
          <a:p>
            <a:pPr lvl="2"/>
            <a:r>
              <a:rPr lang="da-DK" dirty="0" smtClean="0"/>
              <a:t>Standard i psykologisk forskning:</a:t>
            </a:r>
          </a:p>
          <a:p>
            <a:pPr lvl="2"/>
            <a:r>
              <a:rPr lang="da-DK" dirty="0" smtClean="0"/>
              <a:t>0.10 lille effekt</a:t>
            </a:r>
          </a:p>
          <a:p>
            <a:pPr lvl="2"/>
            <a:r>
              <a:rPr lang="da-DK" dirty="0" smtClean="0"/>
              <a:t>0.30 mellemstor effekt</a:t>
            </a:r>
          </a:p>
          <a:p>
            <a:pPr lvl="2"/>
            <a:r>
              <a:rPr lang="da-DK" dirty="0" smtClean="0"/>
              <a:t>0.50 stor effekt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Andre effektstørrelser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Effektstørrelser er definerede for mere komplekse hypotesetestninger.</a:t>
            </a:r>
          </a:p>
          <a:p>
            <a:r>
              <a:rPr lang="da-DK" dirty="0" smtClean="0"/>
              <a:t>Litteratur:</a:t>
            </a:r>
          </a:p>
          <a:p>
            <a:r>
              <a:rPr lang="da-DK" dirty="0" smtClean="0"/>
              <a:t>Cohen, J. (1988) </a:t>
            </a:r>
            <a:r>
              <a:rPr lang="da-DK" dirty="0" err="1" smtClean="0"/>
              <a:t>Statistical</a:t>
            </a:r>
            <a:r>
              <a:rPr lang="da-DK" dirty="0" smtClean="0"/>
              <a:t> power </a:t>
            </a:r>
            <a:r>
              <a:rPr lang="da-DK" dirty="0" err="1" smtClean="0"/>
              <a:t>analysis</a:t>
            </a:r>
            <a:r>
              <a:rPr lang="da-DK" dirty="0" smtClean="0"/>
              <a:t> for the </a:t>
            </a:r>
            <a:r>
              <a:rPr lang="da-DK" dirty="0" err="1" smtClean="0"/>
              <a:t>behavioral</a:t>
            </a:r>
            <a:r>
              <a:rPr lang="da-DK" dirty="0" smtClean="0"/>
              <a:t> </a:t>
            </a:r>
            <a:r>
              <a:rPr lang="da-DK" dirty="0" err="1" smtClean="0"/>
              <a:t>sciences</a:t>
            </a:r>
            <a:r>
              <a:rPr lang="da-DK" dirty="0" smtClean="0"/>
              <a:t>. </a:t>
            </a:r>
            <a:r>
              <a:rPr lang="da-DK" dirty="0" err="1" smtClean="0"/>
              <a:t>Hillsdale</a:t>
            </a:r>
            <a:r>
              <a:rPr lang="da-DK" dirty="0" smtClean="0"/>
              <a:t> NJ: </a:t>
            </a:r>
            <a:r>
              <a:rPr lang="da-DK" dirty="0" err="1" smtClean="0"/>
              <a:t>Erlbaum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Anvendelse af effektstørrelser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2543180"/>
          </a:xfrm>
        </p:spPr>
        <p:txBody>
          <a:bodyPr/>
          <a:lstStyle/>
          <a:p>
            <a:r>
              <a:rPr lang="da-DK" dirty="0" smtClean="0"/>
              <a:t>Vurdering af størrelsen/vigtigheden af et fund</a:t>
            </a:r>
          </a:p>
          <a:p>
            <a:r>
              <a:rPr lang="da-DK" dirty="0" smtClean="0"/>
              <a:t>Beregning af statistisk power</a:t>
            </a:r>
          </a:p>
          <a:p>
            <a:r>
              <a:rPr lang="da-DK" dirty="0" smtClean="0"/>
              <a:t>Metaanalyser </a:t>
            </a:r>
            <a:endParaRPr lang="da-DK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143000"/>
          </a:xfrm>
        </p:spPr>
        <p:txBody>
          <a:bodyPr/>
          <a:lstStyle/>
          <a:p>
            <a:r>
              <a:rPr lang="da-DK" dirty="0" smtClean="0"/>
              <a:t>Statistisk power</a:t>
            </a:r>
            <a:endParaRPr lang="da-DK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Statistisk power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Statistisk power: hvor stor sandsynlighed er der for at en faktisk effekt vil være signifikant ved en statistisk hypoteseprøvning</a:t>
            </a:r>
          </a:p>
          <a:p>
            <a:r>
              <a:rPr lang="da-DK" dirty="0" smtClean="0"/>
              <a:t>Power afhænger af tre ting: effektstørrelsen, signifikansniveauet og samplestørrelsen</a:t>
            </a:r>
          </a:p>
          <a:p>
            <a:r>
              <a:rPr lang="da-DK" dirty="0" smtClean="0"/>
              <a:t>En ofte anvendt konvention: Sandsynligheden skal være 80% for at faktisk lovmæssighed viser sig som signifikant</a:t>
            </a:r>
            <a:endParaRPr lang="da-DK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1143000"/>
          </a:xfrm>
        </p:spPr>
        <p:txBody>
          <a:bodyPr/>
          <a:lstStyle/>
          <a:p>
            <a:r>
              <a:rPr lang="da-DK" dirty="0" smtClean="0"/>
              <a:t>Målefejl og </a:t>
            </a:r>
            <a:r>
              <a:rPr lang="da-DK" dirty="0" err="1" smtClean="0"/>
              <a:t>konfidensgrænser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Usikkerhed i data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Standardafvigelsen (SD) viser spredningen (forskelligartetheden) i fordelingen</a:t>
            </a:r>
          </a:p>
          <a:p>
            <a:r>
              <a:rPr lang="da-DK" dirty="0" smtClean="0"/>
              <a:t>Standardfejlen (SE) viser usikkerheden i et estimat, et </a:t>
            </a:r>
            <a:r>
              <a:rPr lang="da-DK" dirty="0" err="1" smtClean="0"/>
              <a:t>talresultat</a:t>
            </a:r>
            <a:endParaRPr lang="da-DK" dirty="0" smtClean="0"/>
          </a:p>
          <a:p>
            <a:r>
              <a:rPr lang="da-DK" dirty="0" smtClean="0"/>
              <a:t>SE er typisk mindre end SD i en tilhørende fordeling</a:t>
            </a:r>
          </a:p>
          <a:p>
            <a:pPr lvl="1"/>
            <a:r>
              <a:rPr lang="da-DK" dirty="0" smtClean="0"/>
              <a:t>Eks. Normalfordelingen gennemsnit og SD har hver en SE som fortæller hvor præcist </a:t>
            </a:r>
            <a:r>
              <a:rPr lang="da-DK" dirty="0" err="1" smtClean="0"/>
              <a:t>hhv</a:t>
            </a:r>
            <a:r>
              <a:rPr lang="da-DK" dirty="0" smtClean="0"/>
              <a:t> gennemsnittet og spredningen er bestemt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SE for gennemsnit i normalfordeling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SE kan bestemmes ud fra teoretiskfordeling</a:t>
            </a:r>
          </a:p>
          <a:p>
            <a:pPr lvl="1"/>
            <a:r>
              <a:rPr lang="da-DK" dirty="0" smtClean="0"/>
              <a:t>Eks. </a:t>
            </a:r>
            <a:r>
              <a:rPr lang="da-DK" dirty="0" err="1" smtClean="0"/>
              <a:t>SEgennemsnit</a:t>
            </a:r>
            <a:r>
              <a:rPr lang="da-DK" dirty="0" smtClean="0"/>
              <a:t> = </a:t>
            </a:r>
            <a:r>
              <a:rPr lang="da-DK" dirty="0" err="1" smtClean="0"/>
              <a:t>SD/√¯n</a:t>
            </a:r>
            <a:endParaRPr lang="da-DK" dirty="0" smtClean="0"/>
          </a:p>
          <a:p>
            <a:r>
              <a:rPr lang="da-DK" dirty="0" smtClean="0"/>
              <a:t>SE kan også bestemmes med </a:t>
            </a:r>
            <a:r>
              <a:rPr lang="da-DK" dirty="0" err="1" smtClean="0"/>
              <a:t>bootstrapmetoder</a:t>
            </a:r>
            <a:endParaRPr lang="da-DK" dirty="0" smtClean="0"/>
          </a:p>
          <a:p>
            <a:pPr lvl="1"/>
            <a:r>
              <a:rPr lang="da-DK" dirty="0" smtClean="0"/>
              <a:t>1. Der udtrækkes n datapunkter fra et sample med n datapunkter med ’tilbagelægning’ (=hvert datapunkt kan udtrækkes flere gange) og det ønskede tal, f.eks. Gennemsnittet, beregnes</a:t>
            </a:r>
          </a:p>
          <a:p>
            <a:pPr lvl="1"/>
            <a:r>
              <a:rPr lang="da-DK" dirty="0" smtClean="0"/>
              <a:t>2. Dette gentages et stort antal gange, f.eks. 200</a:t>
            </a:r>
          </a:p>
          <a:p>
            <a:pPr lvl="1"/>
            <a:r>
              <a:rPr lang="da-DK" dirty="0" smtClean="0"/>
              <a:t>3.  De 200 beregnede tal (f.eks. gennemsnit)  udgør en lille fordeling, og standardafvigelsen i denne er SE for tallet (gennemsnittet)</a:t>
            </a:r>
          </a:p>
          <a:p>
            <a:pPr lvl="1"/>
            <a:r>
              <a:rPr lang="da-DK" dirty="0" smtClean="0"/>
              <a:t>Metoden kan også bruges til at finde SE for en median, en standardafvigelse eller andre estimater</a:t>
            </a:r>
          </a:p>
          <a:p>
            <a:endParaRPr lang="da-DK" dirty="0" smtClean="0"/>
          </a:p>
          <a:p>
            <a:pPr>
              <a:buNone/>
            </a:pP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 kan bruges til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Hypotesetestning</a:t>
            </a:r>
          </a:p>
          <a:p>
            <a:pPr lvl="1"/>
            <a:r>
              <a:rPr lang="da-DK" dirty="0" smtClean="0"/>
              <a:t>Typisk: t = estimatet divideret med SE</a:t>
            </a:r>
          </a:p>
          <a:p>
            <a:r>
              <a:rPr lang="da-DK" dirty="0" smtClean="0"/>
              <a:t>Beregning af sikkerhedsgrænser</a:t>
            </a:r>
          </a:p>
          <a:p>
            <a:pPr lvl="1"/>
            <a:r>
              <a:rPr lang="da-DK" dirty="0" smtClean="0"/>
              <a:t>95% sikkerhedsgrænser:</a:t>
            </a:r>
          </a:p>
          <a:p>
            <a:pPr lvl="2"/>
            <a:r>
              <a:rPr lang="da-DK" dirty="0" smtClean="0"/>
              <a:t>Estimatet ± 1.96* SE (dvs. ca. 2*SE)</a:t>
            </a:r>
          </a:p>
          <a:p>
            <a:pPr lvl="1"/>
            <a:r>
              <a:rPr lang="da-DK" dirty="0" smtClean="0"/>
              <a:t>99% sikkerhedsgrænser:</a:t>
            </a:r>
          </a:p>
          <a:p>
            <a:pPr lvl="2"/>
            <a:r>
              <a:rPr lang="da-DK" dirty="0" smtClean="0"/>
              <a:t>Estimatet ± 2.58* SE (dvs. ca. 2.5)</a:t>
            </a:r>
          </a:p>
          <a:p>
            <a:pPr lvl="2"/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To variationer af forklaringer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Den meget grundige, der har til formål virkelig at få modtageren/læseren til at forstå statistikken</a:t>
            </a:r>
          </a:p>
          <a:p>
            <a:pPr lvl="1"/>
            <a:r>
              <a:rPr lang="da-DK" dirty="0" smtClean="0"/>
              <a:t>Dette ender let med noget meget langt og detaljeret som det tager lang tid at sætte sig ind i</a:t>
            </a:r>
          </a:p>
          <a:p>
            <a:r>
              <a:rPr lang="da-DK" dirty="0" smtClean="0"/>
              <a:t>Den overbliksmæssige, der har til formål at give en generel fornemmelse uden at der er ambitioner om at forstå det hele</a:t>
            </a:r>
          </a:p>
          <a:p>
            <a:pPr lvl="1"/>
            <a:r>
              <a:rPr lang="da-DK" dirty="0" smtClean="0"/>
              <a:t>Det ender let med en diffus fornemmelse af at der er noget vigtigt man ikke forstår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Forenkling og systematisering af data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Forenkling af data 1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Statistik ser svært ud, men handler i virkeligheden om at forenkle </a:t>
            </a:r>
          </a:p>
          <a:p>
            <a:r>
              <a:rPr lang="da-DK" dirty="0" smtClean="0"/>
              <a:t>Man begynder med en voldsom masse tal fra en masse enkeltpersoner</a:t>
            </a:r>
          </a:p>
          <a:p>
            <a:pPr lvl="1"/>
            <a:r>
              <a:rPr lang="da-DK" dirty="0" smtClean="0"/>
              <a:t>F.eks. Svar fra 200 personer på 90 spørgsmål= 18.000 informationer</a:t>
            </a:r>
          </a:p>
          <a:p>
            <a:r>
              <a:rPr lang="da-DK" dirty="0" smtClean="0"/>
              <a:t>Alle disse tal forkortes måske til kun to tal: gruppens gennemsnit og dens spredning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Forenkling af data 2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Hvis der i samme eksempel skal sammenlignes to grupper med hver 200 personer, har vi 36.000 data</a:t>
            </a:r>
          </a:p>
          <a:p>
            <a:r>
              <a:rPr lang="da-DK" dirty="0" smtClean="0"/>
              <a:t>som kan forenkles til kun 4 tal: to gennemsnit og to spredninger</a:t>
            </a:r>
          </a:p>
          <a:p>
            <a:r>
              <a:rPr lang="da-DK" dirty="0" smtClean="0"/>
              <a:t>Forskellen mellem disse to gruppers resultater kan koges ned til kun et enkelt tal: t-værdien</a:t>
            </a:r>
          </a:p>
          <a:p>
            <a:r>
              <a:rPr lang="da-DK" dirty="0" smtClean="0"/>
              <a:t>som kan omsættes til en p-værdi der fortæller om der er signifikant forskel mellem grupperne</a:t>
            </a:r>
          </a:p>
          <a:p>
            <a:r>
              <a:rPr lang="da-DK" dirty="0" smtClean="0"/>
              <a:t>og en effektstørrelse der fortæller hvor stor forskellen er</a:t>
            </a:r>
          </a:p>
          <a:p>
            <a:r>
              <a:rPr lang="da-DK" dirty="0" smtClean="0"/>
              <a:t>og sikkerhedsgrænser for effektstørrelsen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Forenkling: fordelingsindikatorer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Centralværdi</a:t>
            </a:r>
          </a:p>
          <a:p>
            <a:pPr lvl="1"/>
            <a:r>
              <a:rPr lang="da-DK" dirty="0" smtClean="0"/>
              <a:t>Gennemsnit, median, modus</a:t>
            </a:r>
          </a:p>
          <a:p>
            <a:r>
              <a:rPr lang="da-DK" dirty="0" smtClean="0"/>
              <a:t>Spredning</a:t>
            </a:r>
          </a:p>
          <a:p>
            <a:pPr lvl="1"/>
            <a:r>
              <a:rPr lang="da-DK" dirty="0" smtClean="0"/>
              <a:t>Standardafvigelse, kvartilafvigelse, variationsbredde</a:t>
            </a:r>
          </a:p>
          <a:p>
            <a:r>
              <a:rPr lang="da-DK" dirty="0" smtClean="0"/>
              <a:t>Skævhed</a:t>
            </a:r>
          </a:p>
          <a:p>
            <a:pPr lvl="1"/>
            <a:r>
              <a:rPr lang="da-DK" dirty="0" smtClean="0"/>
              <a:t>0: symmetrisk; positiv: lang hale til højre; negativ: lange hale til venstre</a:t>
            </a:r>
          </a:p>
          <a:p>
            <a:r>
              <a:rPr lang="da-DK" dirty="0" smtClean="0"/>
              <a:t>Spidshed/fladhed (</a:t>
            </a:r>
            <a:r>
              <a:rPr lang="da-DK" dirty="0" err="1" smtClean="0"/>
              <a:t>kurtosis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0: som normalfordeling, positiv: mere spids end standardnormalfordeling, negativ: mere flad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44566</TotalTime>
  <Words>2237</Words>
  <Application>Microsoft Office PowerPoint</Application>
  <PresentationFormat>Skærmshow (4:3)</PresentationFormat>
  <Paragraphs>253</Paragraphs>
  <Slides>49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49</vt:i4>
      </vt:variant>
    </vt:vector>
  </HeadingPairs>
  <TitlesOfParts>
    <vt:vector size="50" baseType="lpstr">
      <vt:lpstr>Kontortema</vt:lpstr>
      <vt:lpstr>Statistik til videreuddannelse af psykologer - niveau 1 og 2   Jan Ivanouw Københavns Universitet © 2025</vt:lpstr>
      <vt:lpstr>Formål med statistik for psykologer</vt:lpstr>
      <vt:lpstr>Formål med statistik</vt:lpstr>
      <vt:lpstr>At forklare statistik</vt:lpstr>
      <vt:lpstr>To variationer af forklaringer</vt:lpstr>
      <vt:lpstr>Forenkling og systematisering af data</vt:lpstr>
      <vt:lpstr>Forenkling af data 1</vt:lpstr>
      <vt:lpstr>Forenkling af data 2</vt:lpstr>
      <vt:lpstr>Forenkling: fordelingsindikatorer</vt:lpstr>
      <vt:lpstr>Niveauer af statistisk analyse</vt:lpstr>
      <vt:lpstr>Niveauer af statistisk analyse</vt:lpstr>
      <vt:lpstr>Niveau 1: Deskriptiv statistik</vt:lpstr>
      <vt:lpstr>Deskriptiv statistik</vt:lpstr>
      <vt:lpstr>Måling (psykometri) 1</vt:lpstr>
      <vt:lpstr>Psykometri</vt:lpstr>
      <vt:lpstr>Strukturerede og ustrukturerede målemetoder</vt:lpstr>
      <vt:lpstr>Strukturerede og ustrukturerede målemetoder 2</vt:lpstr>
      <vt:lpstr>Usystematisk observation - eksempel</vt:lpstr>
      <vt:lpstr>Strukturerede målemetoder</vt:lpstr>
      <vt:lpstr>Strukturerede målemetoder</vt:lpstr>
      <vt:lpstr>Selvvurderingsskemaer</vt:lpstr>
      <vt:lpstr>Selvvurderingsskema: proces</vt:lpstr>
      <vt:lpstr>Struktureret observation</vt:lpstr>
      <vt:lpstr>Performancebaseret kognitiv test</vt:lpstr>
      <vt:lpstr>Ikke-performancebaseret kognitiv test</vt:lpstr>
      <vt:lpstr>Performancebaseret personlighedstest </vt:lpstr>
      <vt:lpstr>Testindstilling</vt:lpstr>
      <vt:lpstr>Testindstilling</vt:lpstr>
      <vt:lpstr>Forskellig testindstilling</vt:lpstr>
      <vt:lpstr>Metodevarians</vt:lpstr>
      <vt:lpstr>Niveau 2: Hypotesetestning</vt:lpstr>
      <vt:lpstr>Hypotesetestning 1</vt:lpstr>
      <vt:lpstr>Hypotesetestning 2</vt:lpstr>
      <vt:lpstr>Hypotesetestning 3</vt:lpstr>
      <vt:lpstr>Nogle eksempler på teststørrelser</vt:lpstr>
      <vt:lpstr>Eksempel: Forskel på to fordelinger</vt:lpstr>
      <vt:lpstr>t-test mere generelt</vt:lpstr>
      <vt:lpstr>Eksempel: Sammenhæng mellem to variable</vt:lpstr>
      <vt:lpstr>Effektstørrelser</vt:lpstr>
      <vt:lpstr>Kritik af hypotesetestning</vt:lpstr>
      <vt:lpstr>Forskellige effektstørrelser</vt:lpstr>
      <vt:lpstr>Andre effektstørrelser</vt:lpstr>
      <vt:lpstr>Anvendelse af effektstørrelser</vt:lpstr>
      <vt:lpstr>Statistisk power</vt:lpstr>
      <vt:lpstr>Statistisk power</vt:lpstr>
      <vt:lpstr>Målefejl og konfidensgrænser</vt:lpstr>
      <vt:lpstr>Usikkerhed i data</vt:lpstr>
      <vt:lpstr>SE for gennemsnit i normalfordeling</vt:lpstr>
      <vt:lpstr>SE kan bruges til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 for specialpsykologer</dc:title>
  <dc:creator>Jan Ivanouw</dc:creator>
  <cp:lastModifiedBy>Bruger</cp:lastModifiedBy>
  <cp:revision>188</cp:revision>
  <dcterms:created xsi:type="dcterms:W3CDTF">2015-03-11T13:33:25Z</dcterms:created>
  <dcterms:modified xsi:type="dcterms:W3CDTF">2025-09-12T08:26:05Z</dcterms:modified>
</cp:coreProperties>
</file>